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9"/>
  </p:notesMasterIdLst>
  <p:sldIdLst>
    <p:sldId id="317" r:id="rId3"/>
    <p:sldId id="358" r:id="rId4"/>
    <p:sldId id="360" r:id="rId5"/>
    <p:sldId id="362" r:id="rId6"/>
    <p:sldId id="361" r:id="rId7"/>
    <p:sldId id="363" r:id="rId8"/>
    <p:sldId id="364" r:id="rId9"/>
    <p:sldId id="366" r:id="rId10"/>
    <p:sldId id="367" r:id="rId11"/>
    <p:sldId id="365" r:id="rId12"/>
    <p:sldId id="368" r:id="rId13"/>
    <p:sldId id="370" r:id="rId14"/>
    <p:sldId id="372" r:id="rId15"/>
    <p:sldId id="374" r:id="rId16"/>
    <p:sldId id="377" r:id="rId17"/>
    <p:sldId id="3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10/13/2019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10/13/2019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10/13/2019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list-methods-in-python-set-2-del-remove-sort-insert-pop-extend/" TargetMode="External"/><Relationship Id="rId7" Type="http://schemas.openxmlformats.org/officeDocument/2006/relationships/hyperlink" Target="https://www.geeksforgeeks.org/python-list-copy-method/" TargetMode="External"/><Relationship Id="rId2" Type="http://schemas.openxmlformats.org/officeDocument/2006/relationships/hyperlink" Target="https://www.geeksforgeeks.org/append-extend-python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geeksforgeeks.org/sort-in-python/" TargetMode="External"/><Relationship Id="rId5" Type="http://schemas.openxmlformats.org/officeDocument/2006/relationships/hyperlink" Target="https://www.geeksforgeeks.org/python-list-function-count/" TargetMode="External"/><Relationship Id="rId4" Type="http://schemas.openxmlformats.org/officeDocument/2006/relationships/hyperlink" Target="https://www.geeksforgeeks.org/python-list-index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10/15/2019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11: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Functions with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can use many built-in functions in python</a:t>
            </a:r>
          </a:p>
          <a:p>
            <a:r>
              <a:rPr lang="en-US" dirty="0" smtClean="0"/>
              <a:t>Some of the important functions are:</a:t>
            </a:r>
          </a:p>
          <a:p>
            <a:r>
              <a:rPr lang="en-US" dirty="0" smtClean="0"/>
              <a:t>sum, max, min, </a:t>
            </a:r>
            <a:r>
              <a:rPr lang="en-US" dirty="0" err="1" smtClean="0"/>
              <a:t>len</a:t>
            </a:r>
            <a:endParaRPr lang="en-US" dirty="0"/>
          </a:p>
          <a:p>
            <a:r>
              <a:rPr lang="en-US" dirty="0" smtClean="0"/>
              <a:t>Let’s practice in </a:t>
            </a:r>
            <a:r>
              <a:rPr lang="en-US" dirty="0" err="1" smtClean="0"/>
              <a:t>Spyder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700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, return True if 6 appears as either the first or last element in the array. The array will be length 1 or more.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first_last6([1, 2, 6]) → True</a:t>
            </a:r>
            <a:br>
              <a:rPr lang="en-US" dirty="0"/>
            </a:br>
            <a:r>
              <a:rPr lang="en-US" dirty="0"/>
              <a:t>first_last6([6, 1, 2, 3]) → True</a:t>
            </a:r>
            <a:br>
              <a:rPr lang="en-US" dirty="0"/>
            </a:br>
            <a:r>
              <a:rPr lang="en-US" dirty="0"/>
              <a:t>first_last6([13, 6, 1, 2, 3]) → False</a:t>
            </a:r>
          </a:p>
        </p:txBody>
      </p:sp>
    </p:spTree>
    <p:extLst>
      <p:ext uri="{BB962C8B-B14F-4D97-AF65-F5344CB8AC3E}">
        <p14:creationId xmlns:p14="http://schemas.microsoft.com/office/powerpoint/2010/main" val="4155429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arrays of </a:t>
            </a:r>
            <a:r>
              <a:rPr lang="en-US" dirty="0" err="1"/>
              <a:t>ints</a:t>
            </a:r>
            <a:r>
              <a:rPr lang="en-US" dirty="0"/>
              <a:t>, a and b, return True if they have the same first element or they have the same last element. Both arrays will be length 1 or more.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[7, 3]) → True</a:t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[7, 3, 2]) → False</a:t>
            </a:r>
            <a:br>
              <a:rPr lang="en-US" dirty="0"/>
            </a:br>
            <a:r>
              <a:rPr lang="en-US" dirty="0" err="1"/>
              <a:t>common_end</a:t>
            </a:r>
            <a:r>
              <a:rPr lang="en-US" dirty="0"/>
              <a:t>([1, 2, 3], [1, 3]) → True</a:t>
            </a:r>
          </a:p>
        </p:txBody>
      </p:sp>
    </p:spTree>
    <p:extLst>
      <p:ext uri="{BB962C8B-B14F-4D97-AF65-F5344CB8AC3E}">
        <p14:creationId xmlns:p14="http://schemas.microsoft.com/office/powerpoint/2010/main" val="105278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length 1 or more of </a:t>
            </a:r>
            <a:r>
              <a:rPr lang="en-US" dirty="0" err="1"/>
              <a:t>ints</a:t>
            </a:r>
            <a:r>
              <a:rPr lang="en-US" dirty="0"/>
              <a:t>, return the difference between the largest and smallest values in the array. 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([10, 3, 5, 6]) → 7</a:t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([7, 2, 10, 9]) → 8</a:t>
            </a:r>
            <a:br>
              <a:rPr lang="en-US" dirty="0"/>
            </a:br>
            <a:r>
              <a:rPr lang="en-US" dirty="0" err="1"/>
              <a:t>big_diff</a:t>
            </a:r>
            <a:r>
              <a:rPr lang="en-US" dirty="0"/>
              <a:t>([2, 10, 7, 2]) → 8</a:t>
            </a:r>
          </a:p>
        </p:txBody>
      </p:sp>
    </p:spTree>
    <p:extLst>
      <p:ext uri="{BB962C8B-B14F-4D97-AF65-F5344CB8AC3E}">
        <p14:creationId xmlns:p14="http://schemas.microsoft.com/office/powerpoint/2010/main" val="583039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 length 3, return an array with the elements "rotated left" so {1, 2, 3} yields {2, 3, 1}.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rotate_left3([1, 2, 3]) → [2, 3, 1]</a:t>
            </a:r>
            <a:br>
              <a:rPr lang="en-US" dirty="0"/>
            </a:br>
            <a:r>
              <a:rPr lang="en-US" dirty="0"/>
              <a:t>rotate_left3([5, 11, 9]) → [11, 9, 5]</a:t>
            </a:r>
            <a:br>
              <a:rPr lang="en-US" dirty="0"/>
            </a:br>
            <a:r>
              <a:rPr lang="en-US" dirty="0"/>
              <a:t>rotate_left3([7, 0, 0]) → [0, 0, 7]</a:t>
            </a:r>
          </a:p>
        </p:txBody>
      </p:sp>
    </p:spTree>
    <p:extLst>
      <p:ext uri="{BB962C8B-B14F-4D97-AF65-F5344CB8AC3E}">
        <p14:creationId xmlns:p14="http://schemas.microsoft.com/office/powerpoint/2010/main" val="3268494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 (</a:t>
            </a:r>
            <a:r>
              <a:rPr lang="en-US" dirty="0" smtClean="0"/>
              <a:t>Try </a:t>
            </a:r>
            <a:r>
              <a:rPr lang="en-US" dirty="0" smtClean="0"/>
              <a:t>using List Methods)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7679901"/>
              </p:ext>
            </p:extLst>
          </p:nvPr>
        </p:nvGraphicFramePr>
        <p:xfrm>
          <a:off x="838200" y="1825625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53022604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0997893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Input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010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[1,3,5]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[1,2,3,4,5]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6861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[3,4,6,9]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[3,4,6]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803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[5,9,3,2,1]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[1,2,3,9,5]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625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[7,9,12,3,2,0,8]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[0,2,3,7,8,9,12]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336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[1,2,3,4]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[1,2,3,4,5]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508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[9,10,11]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[9,10]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7796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074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Lists</a:t>
            </a:r>
          </a:p>
          <a:p>
            <a:r>
              <a:rPr lang="en-US" smtClean="0"/>
              <a:t>In-Class Submission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07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pPr marL="0" indent="0">
              <a:buNone/>
            </a:pPr>
            <a:r>
              <a:rPr lang="en-US" dirty="0" smtClean="0"/>
              <a:t>1)Creating </a:t>
            </a:r>
            <a:r>
              <a:rPr lang="en-US" dirty="0"/>
              <a:t>lists</a:t>
            </a:r>
          </a:p>
          <a:p>
            <a:pPr marL="0" indent="0">
              <a:buNone/>
            </a:pPr>
            <a:r>
              <a:rPr lang="en-US" dirty="0" smtClean="0"/>
              <a:t>2) </a:t>
            </a:r>
            <a:r>
              <a:rPr lang="en-US" dirty="0"/>
              <a:t>Indexing and Slicing Lists</a:t>
            </a:r>
          </a:p>
          <a:p>
            <a:pPr marL="0" indent="0">
              <a:buNone/>
            </a:pPr>
            <a:r>
              <a:rPr lang="en-US" dirty="0" smtClean="0"/>
              <a:t>3) </a:t>
            </a:r>
            <a:r>
              <a:rPr lang="en-US" dirty="0"/>
              <a:t>Basic List Methods</a:t>
            </a:r>
          </a:p>
          <a:p>
            <a:pPr marL="0" indent="0">
              <a:buNone/>
            </a:pPr>
            <a:r>
              <a:rPr lang="en-US" dirty="0" smtClean="0"/>
              <a:t>4) </a:t>
            </a:r>
            <a:r>
              <a:rPr lang="en-US" dirty="0"/>
              <a:t>Nesting </a:t>
            </a:r>
            <a:r>
              <a:rPr lang="en-US" dirty="0" smtClean="0"/>
              <a:t>Lists</a:t>
            </a:r>
          </a:p>
          <a:p>
            <a:r>
              <a:rPr lang="en-US" dirty="0" smtClean="0"/>
              <a:t>Problems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6714972"/>
              </p:ext>
            </p:extLst>
          </p:nvPr>
        </p:nvGraphicFramePr>
        <p:xfrm>
          <a:off x="838200" y="1491175"/>
          <a:ext cx="10515600" cy="3626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 smtClean="0"/>
                        <a:t>Tuples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Ordered Sequence of characters: (4,5.7,’Hello’)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8870819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objects: [10, “hello”, 500.5]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833501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smtClean="0"/>
              <a:t>Object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6914"/>
            <a:ext cx="10515600" cy="4626837"/>
          </a:xfrm>
        </p:spPr>
        <p:txBody>
          <a:bodyPr>
            <a:normAutofit/>
          </a:bodyPr>
          <a:lstStyle/>
          <a:p>
            <a:r>
              <a:rPr lang="en-US" dirty="0" smtClean="0"/>
              <a:t>With Strings and Tuples we </a:t>
            </a:r>
            <a:r>
              <a:rPr lang="en-US" dirty="0"/>
              <a:t>introduced the concept of a sequence in Python. </a:t>
            </a:r>
            <a:endParaRPr lang="en-US" dirty="0" smtClean="0"/>
          </a:p>
          <a:p>
            <a:r>
              <a:rPr lang="en-US" dirty="0" smtClean="0"/>
              <a:t>Lists are the most generalized form of sequence in Python.</a:t>
            </a:r>
          </a:p>
          <a:p>
            <a:r>
              <a:rPr lang="en-US" dirty="0"/>
              <a:t>In Python, list is a type of </a:t>
            </a:r>
            <a:r>
              <a:rPr lang="en-US" dirty="0" smtClean="0"/>
              <a:t>container, </a:t>
            </a:r>
            <a:r>
              <a:rPr lang="en-US" dirty="0"/>
              <a:t>which is used to store multiple </a:t>
            </a:r>
            <a:r>
              <a:rPr lang="en-US" dirty="0" smtClean="0"/>
              <a:t>data types </a:t>
            </a:r>
            <a:r>
              <a:rPr lang="en-US" dirty="0"/>
              <a:t>at the same time</a:t>
            </a:r>
            <a:r>
              <a:rPr lang="en-US" dirty="0" smtClean="0"/>
              <a:t>.</a:t>
            </a:r>
          </a:p>
          <a:p>
            <a:r>
              <a:rPr lang="en-US" dirty="0"/>
              <a:t>A single list may contain </a:t>
            </a:r>
            <a:r>
              <a:rPr lang="en-US" dirty="0" err="1"/>
              <a:t>DataTypes</a:t>
            </a:r>
            <a:r>
              <a:rPr lang="en-US" dirty="0"/>
              <a:t> like Integers, Strings, as well as Objects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42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Object 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are ordered sequences that can hold variety of object types.</a:t>
            </a:r>
          </a:p>
          <a:p>
            <a:r>
              <a:rPr lang="en-US" dirty="0" smtClean="0"/>
              <a:t>Syntax: Square brackets []; elements separated by commas.</a:t>
            </a:r>
          </a:p>
          <a:p>
            <a:r>
              <a:rPr lang="en-US" dirty="0" smtClean="0"/>
              <a:t>[1,2,3,4]</a:t>
            </a:r>
          </a:p>
          <a:p>
            <a:r>
              <a:rPr lang="en-US" dirty="0" smtClean="0"/>
              <a:t>Can use indexing and slicing</a:t>
            </a:r>
          </a:p>
          <a:p>
            <a:r>
              <a:rPr lang="en-US" dirty="0" smtClean="0"/>
              <a:t>Are mutable: Elements inside a list can be changed</a:t>
            </a:r>
          </a:p>
          <a:p>
            <a:r>
              <a:rPr lang="en-US" dirty="0" smtClean="0"/>
              <a:t>There are a variety of methods we can use on Lists.</a:t>
            </a:r>
          </a:p>
          <a:p>
            <a:r>
              <a:rPr lang="en-US" dirty="0" smtClean="0"/>
              <a:t>Let’s explore</a:t>
            </a:r>
          </a:p>
        </p:txBody>
      </p:sp>
    </p:spTree>
    <p:extLst>
      <p:ext uri="{BB962C8B-B14F-4D97-AF65-F5344CB8AC3E}">
        <p14:creationId xmlns:p14="http://schemas.microsoft.com/office/powerpoint/2010/main" val="295357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Indexing and Slicing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Indexing and slicing work just like in </a:t>
            </a:r>
            <a:r>
              <a:rPr lang="en-US" dirty="0" smtClean="0"/>
              <a:t>strings or Tuples</a:t>
            </a:r>
          </a:p>
          <a:p>
            <a:r>
              <a:rPr lang="en-US" dirty="0" smtClean="0"/>
              <a:t>Python indexes from element 0 to n-1</a:t>
            </a:r>
          </a:p>
          <a:p>
            <a:r>
              <a:rPr lang="en-US" dirty="0"/>
              <a:t>Slice operation is performed on Lists with the use of colon(:). </a:t>
            </a:r>
            <a:endParaRPr lang="en-US" dirty="0" smtClean="0"/>
          </a:p>
          <a:p>
            <a:r>
              <a:rPr lang="en-US" dirty="0" smtClean="0"/>
              <a:t>To return elements from </a:t>
            </a:r>
            <a:r>
              <a:rPr lang="en-US" dirty="0"/>
              <a:t>beginning to a range use [:Index], </a:t>
            </a:r>
            <a:endParaRPr lang="en-US" dirty="0" smtClean="0"/>
          </a:p>
          <a:p>
            <a:r>
              <a:rPr lang="en-US" dirty="0" smtClean="0"/>
              <a:t>To return elements </a:t>
            </a:r>
            <a:r>
              <a:rPr lang="en-US" dirty="0"/>
              <a:t>from end use [:-Index</a:t>
            </a:r>
            <a:r>
              <a:rPr lang="en-US" dirty="0" smtClean="0"/>
              <a:t>],</a:t>
            </a:r>
          </a:p>
          <a:p>
            <a:r>
              <a:rPr lang="en-US" dirty="0" smtClean="0"/>
              <a:t>To return elements </a:t>
            </a:r>
            <a:r>
              <a:rPr lang="en-US" dirty="0"/>
              <a:t>from specific Index </a:t>
            </a:r>
            <a:r>
              <a:rPr lang="en-US" dirty="0" smtClean="0"/>
              <a:t>to </a:t>
            </a:r>
            <a:r>
              <a:rPr lang="en-US" dirty="0"/>
              <a:t>the end use [Index:], </a:t>
            </a:r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o return </a:t>
            </a:r>
            <a:r>
              <a:rPr lang="en-US" dirty="0"/>
              <a:t>elements within a range, use [Start </a:t>
            </a:r>
            <a:r>
              <a:rPr lang="en-US" dirty="0" err="1"/>
              <a:t>Index:End</a:t>
            </a:r>
            <a:r>
              <a:rPr lang="en-US" dirty="0"/>
              <a:t> Index</a:t>
            </a:r>
            <a:r>
              <a:rPr lang="en-US" dirty="0" smtClean="0"/>
              <a:t>]</a:t>
            </a:r>
          </a:p>
          <a:p>
            <a:r>
              <a:rPr lang="en-US" dirty="0" smtClean="0"/>
              <a:t> To </a:t>
            </a:r>
            <a:r>
              <a:rPr lang="en-US" dirty="0"/>
              <a:t>print whole List with the use of slicing operation, use [:]. </a:t>
            </a:r>
            <a:endParaRPr lang="en-US" dirty="0" smtClean="0"/>
          </a:p>
          <a:p>
            <a:r>
              <a:rPr lang="en-US" dirty="0" smtClean="0"/>
              <a:t>Finally to return </a:t>
            </a:r>
            <a:r>
              <a:rPr lang="en-US" dirty="0"/>
              <a:t>whole List in reverse order, use [::-1].</a:t>
            </a:r>
          </a:p>
        </p:txBody>
      </p:sp>
    </p:spTree>
    <p:extLst>
      <p:ext uri="{BB962C8B-B14F-4D97-AF65-F5344CB8AC3E}">
        <p14:creationId xmlns:p14="http://schemas.microsoft.com/office/powerpoint/2010/main" val="95910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 are similar to ‘arrays’ from other languages.</a:t>
            </a:r>
          </a:p>
          <a:p>
            <a:r>
              <a:rPr lang="en-US" dirty="0" smtClean="0"/>
              <a:t>However, Python lists are more flexible because:</a:t>
            </a:r>
          </a:p>
          <a:p>
            <a:pPr lvl="1"/>
            <a:r>
              <a:rPr lang="en-US" dirty="0" smtClean="0"/>
              <a:t>They have no fixed type</a:t>
            </a:r>
          </a:p>
          <a:p>
            <a:pPr lvl="1"/>
            <a:r>
              <a:rPr lang="en-US" dirty="0" smtClean="0"/>
              <a:t>They have no fixed size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485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Python Methods for Lists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1106325"/>
              </p:ext>
            </p:extLst>
          </p:nvPr>
        </p:nvGraphicFramePr>
        <p:xfrm>
          <a:off x="1190080" y="1805354"/>
          <a:ext cx="9811840" cy="4650960"/>
        </p:xfrm>
        <a:graphic>
          <a:graphicData uri="http://schemas.openxmlformats.org/drawingml/2006/table">
            <a:tbl>
              <a:tblPr/>
              <a:tblGrid>
                <a:gridCol w="4905920">
                  <a:extLst>
                    <a:ext uri="{9D8B030D-6E8A-4147-A177-3AD203B41FA5}">
                      <a16:colId xmlns:a16="http://schemas.microsoft.com/office/drawing/2014/main" val="3001952770"/>
                    </a:ext>
                  </a:extLst>
                </a:gridCol>
                <a:gridCol w="4905920">
                  <a:extLst>
                    <a:ext uri="{9D8B030D-6E8A-4147-A177-3AD203B41FA5}">
                      <a16:colId xmlns:a16="http://schemas.microsoft.com/office/drawing/2014/main" val="1745696515"/>
                    </a:ext>
                  </a:extLst>
                </a:gridCol>
              </a:tblGrid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Function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Description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196597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2"/>
                        </a:rPr>
                        <a:t>Append()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Add/Append </a:t>
                      </a:r>
                      <a:r>
                        <a:rPr lang="en-US" sz="1700" dirty="0"/>
                        <a:t>an element to the end of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1457542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pPr algn="l"/>
                      <a:r>
                        <a:rPr lang="en-US" sz="1700">
                          <a:hlinkClick r:id="rId2"/>
                        </a:rPr>
                        <a:t>Extend()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/>
                        <a:t>Add all elements of a list to the another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8627105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Insert()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Insert an item at </a:t>
                      </a:r>
                      <a:r>
                        <a:rPr lang="en-US" sz="1700" dirty="0" smtClean="0"/>
                        <a:t>a</a:t>
                      </a:r>
                      <a:r>
                        <a:rPr lang="en-US" sz="1700" baseline="0" dirty="0" smtClean="0"/>
                        <a:t> given</a:t>
                      </a:r>
                      <a:r>
                        <a:rPr lang="en-US" sz="1700" dirty="0" smtClean="0"/>
                        <a:t> </a:t>
                      </a:r>
                      <a:r>
                        <a:rPr lang="en-US" sz="1700" dirty="0"/>
                        <a:t>index 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39912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Remove()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Remove </a:t>
                      </a:r>
                      <a:r>
                        <a:rPr lang="en-US" sz="1700" dirty="0"/>
                        <a:t>an item from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0462888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Pop()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 smtClean="0"/>
                        <a:t>Remove </a:t>
                      </a:r>
                      <a:r>
                        <a:rPr lang="en-US" sz="1700" dirty="0"/>
                        <a:t>and </a:t>
                      </a:r>
                      <a:r>
                        <a:rPr lang="en-US" sz="1700" dirty="0" smtClean="0"/>
                        <a:t>return </a:t>
                      </a:r>
                      <a:r>
                        <a:rPr lang="en-US" sz="1700" dirty="0"/>
                        <a:t>an element at the given index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941304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Clear()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Removes all items from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706578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4"/>
                        </a:rPr>
                        <a:t>Index()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the index of the first matched item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5176849"/>
                  </a:ext>
                </a:extLst>
              </a:tr>
              <a:tr h="597242">
                <a:tc>
                  <a:txBody>
                    <a:bodyPr/>
                    <a:lstStyle/>
                    <a:p>
                      <a:r>
                        <a:rPr lang="en-US" sz="1700">
                          <a:hlinkClick r:id="rId5"/>
                        </a:rPr>
                        <a:t>Count()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Returns the count of number of items passed as an argument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8228761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6"/>
                        </a:rPr>
                        <a:t>Sort()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Sort items in a list in ascending </a:t>
                      </a:r>
                      <a:r>
                        <a:rPr lang="en-US" sz="1700" dirty="0" smtClean="0"/>
                        <a:t>order</a:t>
                      </a:r>
                      <a:r>
                        <a:rPr lang="en-US" sz="1700" baseline="0" dirty="0" smtClean="0"/>
                        <a:t> </a:t>
                      </a:r>
                      <a:r>
                        <a:rPr lang="en-US" sz="1700" dirty="0" smtClean="0"/>
                        <a:t>(Check the sorted function</a:t>
                      </a:r>
                      <a:r>
                        <a:rPr lang="en-US" sz="1700" baseline="0" dirty="0" smtClean="0"/>
                        <a:t> as well)</a:t>
                      </a:r>
                      <a:endParaRPr lang="en-US" sz="1700" dirty="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6295070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3"/>
                        </a:rPr>
                        <a:t>Reverse() 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Reverse the order of items in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6154939"/>
                  </a:ext>
                </a:extLst>
              </a:tr>
              <a:tr h="341281">
                <a:tc>
                  <a:txBody>
                    <a:bodyPr/>
                    <a:lstStyle/>
                    <a:p>
                      <a:r>
                        <a:rPr lang="en-US" sz="1700">
                          <a:hlinkClick r:id="rId7"/>
                        </a:rPr>
                        <a:t>copy()</a:t>
                      </a:r>
                      <a:endParaRPr lang="en-US" sz="1700"/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Returns a copy of the list</a:t>
                      </a:r>
                    </a:p>
                  </a:txBody>
                  <a:tcPr marL="85320" marR="85320" marT="42660" marB="426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017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6924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Nesting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advantage of Python Data Structures is that they support ‘Nesting’</a:t>
            </a:r>
          </a:p>
          <a:p>
            <a:r>
              <a:rPr lang="en-US" dirty="0" smtClean="0"/>
              <a:t>Can have a list within a list.</a:t>
            </a:r>
          </a:p>
          <a:p>
            <a:r>
              <a:rPr lang="en-US" dirty="0" smtClean="0"/>
              <a:t>Let’s try in </a:t>
            </a:r>
            <a:r>
              <a:rPr lang="en-US" dirty="0" err="1" smtClean="0"/>
              <a:t>Spyder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11669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7613</TotalTime>
  <Words>751</Words>
  <Application>Microsoft Office PowerPoint</Application>
  <PresentationFormat>Widescreen</PresentationFormat>
  <Paragraphs>124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1_Office Theme</vt:lpstr>
      <vt:lpstr>Office Theme</vt:lpstr>
      <vt:lpstr>Lecture 11: Introduction to Computer Programming Course - CS1010</vt:lpstr>
      <vt:lpstr>Goals for today</vt:lpstr>
      <vt:lpstr>Object Types</vt:lpstr>
      <vt:lpstr>Lists</vt:lpstr>
      <vt:lpstr>List Object Type</vt:lpstr>
      <vt:lpstr>Indexing and Slicing</vt:lpstr>
      <vt:lpstr>Basic Methods</vt:lpstr>
      <vt:lpstr>Some Python Methods for Lists</vt:lpstr>
      <vt:lpstr>Nesting Lists</vt:lpstr>
      <vt:lpstr>Built-In Functions with Lists</vt:lpstr>
      <vt:lpstr>Problem 1</vt:lpstr>
      <vt:lpstr>Problem 2</vt:lpstr>
      <vt:lpstr>Problem 3</vt:lpstr>
      <vt:lpstr>Problem 4</vt:lpstr>
      <vt:lpstr>Problem 5 (Try using List Methods)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178</cp:revision>
  <dcterms:created xsi:type="dcterms:W3CDTF">2019-02-04T15:19:36Z</dcterms:created>
  <dcterms:modified xsi:type="dcterms:W3CDTF">2019-10-14T00:02:07Z</dcterms:modified>
</cp:coreProperties>
</file>